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58" r:id="rId6"/>
    <p:sldId id="259" r:id="rId7"/>
    <p:sldId id="261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024"/>
  </p:normalViewPr>
  <p:slideViewPr>
    <p:cSldViewPr snapToGrid="0" snapToObjects="1">
      <p:cViewPr>
        <p:scale>
          <a:sx n="66" d="100"/>
          <a:sy n="66" d="100"/>
        </p:scale>
        <p:origin x="-86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8FA3E-334C-344A-9B18-AE29725BF1CA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475F-6884-F949-9EB4-6B7C4AEDB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ebertpub.com/po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4-traders.com/HEALTHWAYS-INC-8345/news/Healthways-Inc-Poor-Employee-Health-Habits-Drive-Lost-Productivity-According-to-Major-New-Study-14448449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Ladies and Gentlemen, I and my colleagues Shannon, Mark and Dominik are working together to solve this problem and make women turning 50 feel like “50 is the new 20”! And now,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my colleague Shannon will talk about our business idea.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Reduce the size of Dominik’s picture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D088A86-26A6-8846-849F-7254A274E9EB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61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www.theatlantic.com</a:t>
            </a:r>
            <a:r>
              <a:rPr lang="en-US" dirty="0" smtClean="0"/>
              <a:t>/health/archive/2016/03/less-than-3-percent-of-americans-live-a-healthy-lifestyle/475065/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www.huffingtonpost.com</a:t>
            </a:r>
            <a:r>
              <a:rPr lang="en-US" dirty="0" smtClean="0"/>
              <a:t>/2012/08/12/health-workplace-productivity-eating-nutrition-exercise_n_1752749.html</a:t>
            </a:r>
          </a:p>
          <a:p>
            <a:endParaRPr lang="en-US" dirty="0" smtClean="0"/>
          </a:p>
          <a:p>
            <a:r>
              <a:rPr lang="en-US" dirty="0" smtClean="0"/>
              <a:t>Less than 3% of American’s Live a healthy lifestyle (The Atlantic)</a:t>
            </a:r>
          </a:p>
          <a:p>
            <a:r>
              <a:rPr lang="en-US" dirty="0" smtClean="0"/>
              <a:t>A new study that will be published in the </a:t>
            </a:r>
            <a:r>
              <a:rPr lang="en-US" dirty="0" smtClean="0">
                <a:hlinkClick r:id="rId3"/>
              </a:rPr>
              <a:t>journal </a:t>
            </a:r>
            <a:r>
              <a:rPr lang="en-US" i="1" dirty="0" smtClean="0">
                <a:hlinkClick r:id="rId3"/>
              </a:rPr>
              <a:t>Population Health Management</a:t>
            </a:r>
            <a:r>
              <a:rPr lang="en-US" dirty="0" smtClean="0"/>
              <a:t> shows that eating unhealthily is linked with a 66 percent increased risk of loss of productivity (</a:t>
            </a:r>
            <a:r>
              <a:rPr lang="en-US" dirty="0" err="1" smtClean="0"/>
              <a:t>Huffingtonpost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“Total </a:t>
            </a:r>
            <a:r>
              <a:rPr lang="en-US" dirty="0" smtClean="0">
                <a:hlinkClick r:id="rId4"/>
              </a:rPr>
              <a:t>health-related employee productivity</a:t>
            </a:r>
            <a:r>
              <a:rPr lang="en-US" dirty="0" smtClean="0"/>
              <a:t> loss accounts for 77 percent of all such loss and costs employers two to three times more than annual healthcare expenses,” study researcher Ray Merrill, a health science professor at Brigham Young University, said in a statement (</a:t>
            </a:r>
            <a:r>
              <a:rPr lang="en-US" dirty="0" err="1" smtClean="0"/>
              <a:t>Huffingtonpost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475F-6884-F949-9EB4-6B7C4AEDBE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www.pastemagazine.com</a:t>
            </a:r>
            <a:r>
              <a:rPr lang="en-US" dirty="0" smtClean="0"/>
              <a:t>/articles/2016/07/lunch-</a:t>
            </a:r>
            <a:r>
              <a:rPr lang="en-US" dirty="0" err="1" smtClean="0"/>
              <a:t>break.html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nypost.com</a:t>
            </a:r>
            <a:r>
              <a:rPr lang="en-US" dirty="0" smtClean="0"/>
              <a:t>/2014/02/02/millions-of-</a:t>
            </a:r>
            <a:r>
              <a:rPr lang="en-US" dirty="0" err="1" smtClean="0"/>
              <a:t>americans</a:t>
            </a:r>
            <a:r>
              <a:rPr lang="en-US" dirty="0" smtClean="0"/>
              <a:t>-skipping-lunch-to-work-study/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475F-6884-F949-9EB4-6B7C4AEDBE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took a very user centric approach</a:t>
            </a:r>
            <a:r>
              <a:rPr lang="en-US" baseline="0" dirty="0" smtClean="0"/>
              <a:t> using design thinking. We interviewed users even before building/prototyping to find out what their current eating habits are like.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475F-6884-F949-9EB4-6B7C4AEDB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9475F-6884-F949-9EB4-6B7C4AEDBE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8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2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2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9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1FF23-F19E-0B49-913E-F8AFC135DD40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79013-3C0F-7545-92E7-76BDEA52D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07" y="800045"/>
            <a:ext cx="2234585" cy="2234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326900"/>
            <a:ext cx="9144000" cy="2387600"/>
          </a:xfrm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Georgia" pitchFamily="18" charset="0"/>
              </a:rPr>
              <a:t>myLunchBot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Georgia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64402" y="3962400"/>
            <a:ext cx="8197627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Arial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>
                <a:solidFill>
                  <a:schemeClr val="bg1">
                    <a:lumMod val="65000"/>
                  </a:schemeClr>
                </a:solidFill>
                <a:latin typeface="Georgia" pitchFamily="18" charset="0"/>
              </a:rPr>
              <a:t>Millennials Disrupt Hackathon 2017</a:t>
            </a:r>
            <a:endParaRPr lang="en-US" altLang="en-US" kern="0" dirty="0">
              <a:solidFill>
                <a:schemeClr val="bg1">
                  <a:lumMod val="65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784574" y="304800"/>
            <a:ext cx="8197627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Arial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kern="0" dirty="0" smtClean="0">
                <a:solidFill>
                  <a:schemeClr val="tx1"/>
                </a:solidFill>
              </a:rPr>
              <a:t>Millennials Disrupt Hackathon 2017</a:t>
            </a:r>
            <a:endParaRPr lang="en-US" altLang="en-US" kern="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9" y="1340694"/>
            <a:ext cx="2006973" cy="2370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0818" y="3711388"/>
            <a:ext cx="2006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Khatwani</a:t>
            </a:r>
            <a:endParaRPr lang="en-US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Marketing Professional</a:t>
            </a:r>
          </a:p>
          <a:p>
            <a:pPr algn="ctr"/>
            <a:r>
              <a:rPr lang="en-US" sz="1400" b="1" dirty="0"/>
              <a:t>Microsoft</a:t>
            </a:r>
            <a:r>
              <a:rPr lang="en-US" sz="1400" dirty="0"/>
              <a:t>, Eros </a:t>
            </a:r>
            <a:r>
              <a:rPr lang="en-US" sz="1400" dirty="0" smtClean="0"/>
              <a:t>Group</a:t>
            </a:r>
          </a:p>
          <a:p>
            <a:pPr algn="ctr"/>
            <a:r>
              <a:rPr lang="en-US" sz="1400" dirty="0" smtClean="0"/>
              <a:t>MBA Graduate</a:t>
            </a:r>
            <a:endParaRPr lang="en-US" sz="1400" dirty="0"/>
          </a:p>
          <a:p>
            <a:pPr algn="ctr"/>
            <a:r>
              <a:rPr lang="en-US" sz="1400" dirty="0"/>
              <a:t>  (5+ Years in Dubai)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8" y="5236464"/>
            <a:ext cx="2006973" cy="9883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r="19791"/>
          <a:stretch/>
        </p:blipFill>
        <p:spPr>
          <a:xfrm>
            <a:off x="3211728" y="1340694"/>
            <a:ext cx="2006974" cy="237069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4962" r="2273" b="20265"/>
          <a:stretch/>
        </p:blipFill>
        <p:spPr>
          <a:xfrm>
            <a:off x="3211728" y="5236464"/>
            <a:ext cx="2006974" cy="988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390" y="3711388"/>
            <a:ext cx="200697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Joel Quinones</a:t>
            </a:r>
            <a:endParaRPr lang="en-US" dirty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Developer</a:t>
            </a:r>
            <a:endParaRPr lang="en-US" sz="1400" dirty="0"/>
          </a:p>
          <a:p>
            <a:pPr algn="ctr"/>
            <a:r>
              <a:rPr lang="en-US" sz="1400" b="1" dirty="0" smtClean="0"/>
              <a:t>Capgemini</a:t>
            </a:r>
            <a:r>
              <a:rPr lang="en-US" sz="1400" dirty="0" smtClean="0"/>
              <a:t>, </a:t>
            </a:r>
            <a:endParaRPr lang="en-US" sz="1400" dirty="0"/>
          </a:p>
          <a:p>
            <a:pPr algn="ctr"/>
            <a:r>
              <a:rPr lang="en-US" sz="1400" dirty="0"/>
              <a:t>  </a:t>
            </a:r>
            <a:r>
              <a:rPr lang="en-US" sz="1400" dirty="0" smtClean="0"/>
              <a:t>(2.5+ </a:t>
            </a:r>
            <a:r>
              <a:rPr lang="en-US" sz="1400" dirty="0"/>
              <a:t>Years in </a:t>
            </a:r>
            <a:r>
              <a:rPr lang="en-US" sz="1400" dirty="0" smtClean="0"/>
              <a:t>America)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35914" y="3711387"/>
            <a:ext cx="2006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Anoja</a:t>
            </a:r>
            <a:r>
              <a:rPr lang="en-US" dirty="0"/>
              <a:t> </a:t>
            </a:r>
            <a:r>
              <a:rPr lang="en-US" dirty="0" err="1" smtClean="0"/>
              <a:t>Rajalakshmi</a:t>
            </a:r>
            <a:endParaRPr lang="en-US" dirty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Firmware Engineer</a:t>
            </a:r>
            <a:endParaRPr lang="en-US" sz="1400" dirty="0"/>
          </a:p>
          <a:p>
            <a:pPr algn="ctr"/>
            <a:r>
              <a:rPr lang="en-US" sz="1400" b="1" dirty="0" smtClean="0"/>
              <a:t>Global </a:t>
            </a:r>
            <a:r>
              <a:rPr lang="en-US" sz="1400" b="1" dirty="0" err="1" smtClean="0"/>
              <a:t>Embedon</a:t>
            </a:r>
            <a:r>
              <a:rPr lang="en-US" sz="1400" dirty="0" smtClean="0"/>
              <a:t>, </a:t>
            </a:r>
          </a:p>
          <a:p>
            <a:pPr algn="ctr"/>
            <a:r>
              <a:rPr lang="en-US" sz="1400" dirty="0" smtClean="0"/>
              <a:t>MS in Comp. </a:t>
            </a:r>
            <a:r>
              <a:rPr lang="en-US" sz="1400" dirty="0" err="1" smtClean="0"/>
              <a:t>Eng</a:t>
            </a:r>
            <a:endParaRPr lang="en-US" sz="1400" dirty="0"/>
          </a:p>
          <a:p>
            <a:pPr algn="ctr"/>
            <a:r>
              <a:rPr lang="en-US" sz="1400" dirty="0"/>
              <a:t>  </a:t>
            </a:r>
            <a:r>
              <a:rPr lang="en-US" sz="1400" dirty="0" smtClean="0"/>
              <a:t>(3+ </a:t>
            </a:r>
            <a:r>
              <a:rPr lang="en-US" sz="1400" dirty="0"/>
              <a:t>Years </a:t>
            </a:r>
            <a:r>
              <a:rPr lang="en-US" sz="1400" dirty="0" smtClean="0"/>
              <a:t>in India)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14" y="5236463"/>
            <a:ext cx="2006973" cy="9883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46375" y="3711387"/>
            <a:ext cx="2006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Prithvi</a:t>
            </a:r>
            <a:r>
              <a:rPr lang="en-US" sz="1400" dirty="0" smtClean="0"/>
              <a:t> </a:t>
            </a:r>
            <a:r>
              <a:rPr lang="en-US" sz="1400" dirty="0" err="1" smtClean="0"/>
              <a:t>Mallepula</a:t>
            </a:r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Software Developer</a:t>
            </a:r>
          </a:p>
          <a:p>
            <a:pPr algn="ctr"/>
            <a:r>
              <a:rPr lang="en-US" sz="1400" dirty="0" smtClean="0"/>
              <a:t>Capgemini</a:t>
            </a:r>
          </a:p>
          <a:p>
            <a:pPr algn="ctr"/>
            <a:r>
              <a:rPr lang="en-US" sz="1400" dirty="0" smtClean="0"/>
              <a:t>MS in Comp. </a:t>
            </a:r>
            <a:r>
              <a:rPr lang="en-US" sz="1400" dirty="0" err="1" smtClean="0"/>
              <a:t>Sci</a:t>
            </a:r>
            <a:endParaRPr lang="en-US" sz="1400" dirty="0"/>
          </a:p>
          <a:p>
            <a:pPr algn="ctr"/>
            <a:r>
              <a:rPr lang="en-US" sz="1400" dirty="0" smtClean="0"/>
              <a:t> (1 Year </a:t>
            </a:r>
            <a:r>
              <a:rPr lang="en-US" sz="1400" dirty="0"/>
              <a:t>in </a:t>
            </a:r>
            <a:r>
              <a:rPr lang="en-US" sz="1400" dirty="0" smtClean="0"/>
              <a:t>Chicago)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75" y="5236463"/>
            <a:ext cx="2006973" cy="9883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7" t="3628" b="18536"/>
          <a:stretch/>
        </p:blipFill>
        <p:spPr>
          <a:xfrm rot="16200000">
            <a:off x="5954054" y="1522553"/>
            <a:ext cx="2370694" cy="2006973"/>
          </a:xfrm>
          <a:prstGeom prst="rect">
            <a:avLst/>
          </a:prstGeom>
          <a:ln w="12700" cap="sq">
            <a:solidFill>
              <a:schemeClr val="tx1"/>
            </a:solidFill>
            <a:miter lim="8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7" t="45540" r="38991" b="20204"/>
          <a:stretch/>
        </p:blipFill>
        <p:spPr>
          <a:xfrm>
            <a:off x="9146375" y="1292471"/>
            <a:ext cx="1927274" cy="234930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079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38200" y="1214992"/>
            <a:ext cx="3137095" cy="3995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3%</a:t>
            </a:r>
            <a:r>
              <a:rPr lang="en-US" sz="3600" dirty="0" smtClean="0"/>
              <a:t> </a:t>
            </a:r>
          </a:p>
          <a:p>
            <a:pPr algn="ctr"/>
            <a:r>
              <a:rPr lang="en-US" sz="3200" dirty="0" smtClean="0"/>
              <a:t>of American’s live a healthy lifestyle</a:t>
            </a:r>
          </a:p>
          <a:p>
            <a:pPr algn="ctr"/>
            <a:r>
              <a:rPr lang="en-US" sz="2500" i="1" dirty="0" smtClean="0"/>
              <a:t>(The Atlantic)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34130" y="1214992"/>
            <a:ext cx="3137095" cy="3995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66%</a:t>
            </a:r>
            <a:r>
              <a:rPr lang="en-US" sz="3600" dirty="0" smtClean="0"/>
              <a:t> </a:t>
            </a:r>
          </a:p>
          <a:p>
            <a:pPr algn="ctr"/>
            <a:r>
              <a:rPr lang="en-US" sz="3200" dirty="0" smtClean="0"/>
              <a:t>Loss of productivity due to unhealthy eating habits </a:t>
            </a:r>
            <a:r>
              <a:rPr lang="en-US" sz="2500" dirty="0" smtClean="0"/>
              <a:t>(</a:t>
            </a:r>
            <a:r>
              <a:rPr lang="en-US" sz="2500" dirty="0" err="1" smtClean="0"/>
              <a:t>huffingtonpost</a:t>
            </a:r>
            <a:r>
              <a:rPr lang="en-US" sz="2500" dirty="0" smtClean="0"/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430062" y="1214992"/>
            <a:ext cx="3137095" cy="3995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2-3x </a:t>
            </a:r>
          </a:p>
          <a:p>
            <a:pPr algn="ctr"/>
            <a:r>
              <a:rPr lang="en-US" sz="3200" dirty="0" smtClean="0"/>
              <a:t>more expensive than annual healthcare </a:t>
            </a:r>
            <a:r>
              <a:rPr lang="en-US" sz="2500" dirty="0" smtClean="0"/>
              <a:t>(</a:t>
            </a:r>
            <a:r>
              <a:rPr lang="en-US" sz="2500" dirty="0" err="1" smtClean="0"/>
              <a:t>huffingtonpost</a:t>
            </a:r>
            <a:r>
              <a:rPr lang="en-US" sz="25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87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this happen?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8497" y="2785403"/>
            <a:ext cx="2931942" cy="315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50%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smtClean="0"/>
              <a:t>of working professionals in America take </a:t>
            </a:r>
            <a:r>
              <a:rPr lang="en-US" sz="2800" b="1" dirty="0" smtClean="0"/>
              <a:t>30mins or less for lunch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71561" y="2785403"/>
            <a:ext cx="2931942" cy="3151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29%</a:t>
            </a:r>
            <a:endParaRPr lang="en-US" sz="2800" dirty="0" smtClean="0"/>
          </a:p>
          <a:p>
            <a:pPr algn="ctr"/>
            <a:r>
              <a:rPr lang="en-US" sz="4000" b="1" dirty="0" smtClean="0"/>
              <a:t>Skip</a:t>
            </a:r>
            <a:r>
              <a:rPr lang="en-US" sz="2800" dirty="0" smtClean="0"/>
              <a:t> lunch!</a:t>
            </a:r>
            <a:endParaRPr lang="en-US" sz="2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40" y="2785403"/>
            <a:ext cx="4376120" cy="30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Personal Interviews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4400" y="2321168"/>
            <a:ext cx="3241431" cy="2771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Unpredictable work schedule</a:t>
            </a:r>
            <a:endParaRPr lang="en-US" sz="3200" i="1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4561449" y="2321168"/>
            <a:ext cx="3266049" cy="2771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Lack of automation of all steps involved food ordering</a:t>
            </a:r>
            <a:endParaRPr lang="en-US" sz="25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233116" y="2321168"/>
            <a:ext cx="3052689" cy="2771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Laborious food selection process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203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app (hosted on .tech)</a:t>
            </a:r>
          </a:p>
          <a:p>
            <a:r>
              <a:rPr lang="en-US" dirty="0" smtClean="0"/>
              <a:t>Work with Cisco Spark, Amazon Alexa, Sales Force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0551"/>
            <a:ext cx="3046412" cy="304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65" y="4346205"/>
            <a:ext cx="2780270" cy="61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73" y="3848040"/>
            <a:ext cx="3237127" cy="1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7314" y="2189842"/>
            <a:ext cx="4310743" cy="29972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SPARK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46742" y="3039710"/>
            <a:ext cx="1850571" cy="1712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IMPORT SALESFORCE CALENDAR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3178629" y="369082"/>
            <a:ext cx="2032000" cy="1814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PROFILE</a:t>
            </a:r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6408057" y="2401082"/>
            <a:ext cx="2764972" cy="76925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173029" y="2183367"/>
            <a:ext cx="2467428" cy="235494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Restaurant/Food Repository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10800000">
            <a:off x="6408057" y="3896054"/>
            <a:ext cx="2764972" cy="39188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7486" y="1820510"/>
            <a:ext cx="155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Planned Order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49885" y="4396796"/>
            <a:ext cx="155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Order Details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50743" y="3896053"/>
            <a:ext cx="0" cy="18578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68571" y="5753882"/>
            <a:ext cx="1509485" cy="62411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 smtClean="0">
                <a:solidFill>
                  <a:schemeClr val="bg1"/>
                </a:solidFill>
              </a:rPr>
              <a:t>Alexa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429" y="2585811"/>
            <a:ext cx="10515600" cy="1325563"/>
          </a:xfrm>
        </p:spPr>
        <p:txBody>
          <a:bodyPr/>
          <a:lstStyle/>
          <a:p>
            <a:r>
              <a:rPr lang="en-IN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3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313</Words>
  <Application>Microsoft Office PowerPoint</Application>
  <PresentationFormat>Custom</PresentationFormat>
  <Paragraphs>74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myLunchBot</vt:lpstr>
      <vt:lpstr>PowerPoint Presentation</vt:lpstr>
      <vt:lpstr>PowerPoint Presentation</vt:lpstr>
      <vt:lpstr>Why does this happen?</vt:lpstr>
      <vt:lpstr>Results of Personal Interviews</vt:lpstr>
      <vt:lpstr>Solution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Busy Me</dc:title>
  <dc:creator>Prema Khatwani</dc:creator>
  <cp:lastModifiedBy>Prithvi</cp:lastModifiedBy>
  <cp:revision>15</cp:revision>
  <dcterms:created xsi:type="dcterms:W3CDTF">2017-08-20T16:42:18Z</dcterms:created>
  <dcterms:modified xsi:type="dcterms:W3CDTF">2017-08-20T19:49:40Z</dcterms:modified>
</cp:coreProperties>
</file>